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76" r:id="rId3"/>
    <p:sldId id="368" r:id="rId4"/>
    <p:sldId id="277" r:id="rId5"/>
    <p:sldId id="278" r:id="rId6"/>
    <p:sldId id="256" r:id="rId7"/>
    <p:sldId id="258" r:id="rId8"/>
    <p:sldId id="262"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47" r:id="rId25"/>
    <p:sldId id="348" r:id="rId26"/>
    <p:sldId id="349" r:id="rId27"/>
    <p:sldId id="317" r:id="rId28"/>
    <p:sldId id="300" r:id="rId29"/>
    <p:sldId id="343" r:id="rId30"/>
    <p:sldId id="353" r:id="rId31"/>
    <p:sldId id="344" r:id="rId32"/>
    <p:sldId id="355" r:id="rId33"/>
    <p:sldId id="345" r:id="rId34"/>
    <p:sldId id="356" r:id="rId35"/>
    <p:sldId id="357" r:id="rId36"/>
    <p:sldId id="358" r:id="rId37"/>
    <p:sldId id="359" r:id="rId38"/>
    <p:sldId id="360" r:id="rId39"/>
    <p:sldId id="361" r:id="rId40"/>
    <p:sldId id="371" r:id="rId41"/>
    <p:sldId id="372" r:id="rId42"/>
    <p:sldId id="373" r:id="rId43"/>
    <p:sldId id="374" r:id="rId44"/>
    <p:sldId id="375" r:id="rId45"/>
    <p:sldId id="377" r:id="rId46"/>
    <p:sldId id="376" r:id="rId47"/>
    <p:sldId id="378" r:id="rId48"/>
    <p:sldId id="379" r:id="rId49"/>
    <p:sldId id="381" r:id="rId50"/>
    <p:sldId id="380" r:id="rId51"/>
    <p:sldId id="370" r:id="rId52"/>
    <p:sldId id="350" r:id="rId53"/>
    <p:sldId id="351" r:id="rId54"/>
    <p:sldId id="352" r:id="rId55"/>
    <p:sldId id="354" r:id="rId56"/>
    <p:sldId id="369" r:id="rId57"/>
    <p:sldId id="362" r:id="rId58"/>
    <p:sldId id="363" r:id="rId59"/>
    <p:sldId id="364" r:id="rId60"/>
    <p:sldId id="365" r:id="rId61"/>
    <p:sldId id="366" r:id="rId62"/>
    <p:sldId id="367" r:id="rId63"/>
    <p:sldId id="269" r:id="rId64"/>
    <p:sldId id="280" r:id="rId65"/>
    <p:sldId id="261" r:id="rId66"/>
    <p:sldId id="263" r:id="rId67"/>
    <p:sldId id="264" r:id="rId68"/>
    <p:sldId id="265" r:id="rId69"/>
    <p:sldId id="266" r:id="rId70"/>
    <p:sldId id="267" r:id="rId71"/>
    <p:sldId id="268" r:id="rId72"/>
    <p:sldId id="270" r:id="rId73"/>
    <p:sldId id="271" r:id="rId74"/>
    <p:sldId id="272"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hyperlink" Target="https://www.v7labs.com/blog/neural-networks-activation-functions#linear-activation-function"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hyperlink" Target="https://www.v7labs.com/blog/neural-networks-activation-functions#non-linear-activation-functions"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hyperlink" Target="https://www.v7labs.com/blog/neural-networks-activation-functions#sigmoid-logistic-activation-function"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webp"/><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customXml" Target="../ink/ink9.xml"/><Relationship Id="rId7" Type="http://schemas.openxmlformats.org/officeDocument/2006/relationships/image" Target="../media/image48.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47.png"/><Relationship Id="rId25" Type="http://schemas.openxmlformats.org/officeDocument/2006/relationships/slideLayout" Target="../slideLayouts/slideLayout7.xml"/><Relationship Id="rId24" Type="http://schemas.openxmlformats.org/officeDocument/2006/relationships/image" Target="../media/image57.png"/><Relationship Id="rId23" Type="http://schemas.openxmlformats.org/officeDocument/2006/relationships/image" Target="../media/image56.png"/><Relationship Id="rId22" Type="http://schemas.openxmlformats.org/officeDocument/2006/relationships/customXml" Target="../ink/ink16.xml"/><Relationship Id="rId21" Type="http://schemas.openxmlformats.org/officeDocument/2006/relationships/image" Target="../media/image55.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54.png"/><Relationship Id="rId18" Type="http://schemas.openxmlformats.org/officeDocument/2006/relationships/customXml" Target="../ink/ink14.xml"/><Relationship Id="rId17" Type="http://schemas.openxmlformats.org/officeDocument/2006/relationships/image" Target="../media/image53.png"/><Relationship Id="rId16" Type="http://schemas.openxmlformats.org/officeDocument/2006/relationships/customXml" Target="../ink/ink13.xml"/><Relationship Id="rId15" Type="http://schemas.openxmlformats.org/officeDocument/2006/relationships/image" Target="../media/image52.png"/><Relationship Id="rId14" Type="http://schemas.openxmlformats.org/officeDocument/2006/relationships/customXml" Target="../ink/ink12.xml"/><Relationship Id="rId13" Type="http://schemas.openxmlformats.org/officeDocument/2006/relationships/image" Target="../media/image51.png"/><Relationship Id="rId12" Type="http://schemas.openxmlformats.org/officeDocument/2006/relationships/customXml" Target="../ink/ink11.xml"/><Relationship Id="rId11" Type="http://schemas.openxmlformats.org/officeDocument/2006/relationships/image" Target="../media/image50.png"/><Relationship Id="rId10" Type="http://schemas.openxmlformats.org/officeDocument/2006/relationships/customXml" Target="../ink/ink10.xml"/><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hyperlink" Target="https://www.youtube.com/watch?v=uVyeEuqCmF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p:cNvPicPr/>
          <p:nvPr/>
        </p:nvPicPr>
        <p:blipFill>
          <a:blip r:embed="rId1"/>
          <a:stretch>
            <a:fillRect/>
          </a:stretch>
        </p:blipFill>
        <p:spPr>
          <a:xfrm>
            <a:off x="-190500" y="-177800"/>
            <a:ext cx="12192000" cy="6832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692525"/>
          </a:xfrm>
          <a:prstGeom prst="rect">
            <a:avLst/>
          </a:prstGeom>
        </p:spPr>
        <p:txBody>
          <a:bodyPr wrap="square">
            <a:sp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476250" y="509905"/>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0" i="0">
                <a:solidFill>
                  <a:srgbClr val="292929"/>
                </a:solidFill>
                <a:latin typeface="Inter"/>
                <a:ea typeface="Inter"/>
              </a:rPr>
              <a:t> made of three core layers:</a:t>
            </a:r>
            <a:endParaRPr b="0"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8610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05000"/>
            <a:ext cx="6379210" cy="36315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sp>
        <p:nvSpPr>
          <p:cNvPr id="4" name="Text Box 3"/>
          <p:cNvSpPr txBox="1"/>
          <p:nvPr/>
        </p:nvSpPr>
        <p:spPr>
          <a:xfrm>
            <a:off x="596900" y="4303395"/>
            <a:ext cx="10706735" cy="337185"/>
          </a:xfrm>
          <a:prstGeom prst="rect">
            <a:avLst/>
          </a:prstGeom>
        </p:spPr>
        <p:txBody>
          <a:bodyPr wrap="square">
            <a:spAutoFit/>
          </a:bodyPr>
          <a:p>
            <a:pPr marL="0" indent="0">
              <a:spcAft>
                <a:spcPct val="60000"/>
              </a:spcAft>
            </a:pPr>
            <a:r>
              <a:rPr sz="1600" b="1" i="0">
                <a:solidFill>
                  <a:srgbClr val="FF0000"/>
                </a:solidFill>
                <a:effectLst>
                  <a:outerShdw blurRad="38100" dist="38100" dir="2700000" algn="tl">
                    <a:srgbClr val="000000">
                      <a:alpha val="43137"/>
                    </a:srgbClr>
                  </a:outerShdw>
                </a:effectLst>
                <a:latin typeface="Manrope"/>
                <a:ea typeface="Manrope"/>
              </a:rPr>
              <a:t>Why Neural Networks Need Activation Functions?</a:t>
            </a:r>
            <a:endParaRPr sz="1600" b="1" i="0">
              <a:solidFill>
                <a:srgbClr val="FF0000"/>
              </a:solidFill>
              <a:effectLst>
                <a:outerShdw blurRad="38100" dist="38100" dir="2700000" algn="tl">
                  <a:srgbClr val="000000">
                    <a:alpha val="43137"/>
                  </a:srgbClr>
                </a:outerShdw>
              </a:effectLst>
              <a:latin typeface="Manrope"/>
              <a:ea typeface="Manrop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3670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8934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impossible 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939598"/>
                </a:solidFill>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939598"/>
              </a:solidFill>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282829"/>
                </a:solidFill>
                <a:latin typeface="Calibri" panose="020F0502020204030204" charset="0"/>
                <a:ea typeface="-apple-system"/>
                <a:cs typeface="Calibri" panose="020F0502020204030204" charset="0"/>
                <a:sym typeface="+mn-ea"/>
              </a:rPr>
              <a:t>More mathematically,</a:t>
            </a:r>
            <a:endParaRPr sz="2000" b="1"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8297" b="1980"/>
          <a:stretch>
            <a:fillRect/>
          </a:stretch>
        </p:blipFill>
        <p:spPr>
          <a:xfrm>
            <a:off x="675005" y="307340"/>
            <a:ext cx="10526395" cy="64604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2975292"/>
            <a:ext cx="5080000" cy="1814830"/>
          </a:xfrm>
          <a:prstGeom prst="rect">
            <a:avLst/>
          </a:prstGeom>
        </p:spPr>
        <p:txBody>
          <a:bodyPr>
            <a:spAutoFit/>
          </a:bodyPr>
          <a:p>
            <a:r>
              <a:rPr sz="1600" b="0" i="0">
                <a:latin typeface="Arial" panose="020B0604020202020204" pitchFamily="34" charset="0"/>
                <a:ea typeface="var(--framer-blockquote-font-family"/>
                <a:cs typeface="Arial" panose="020B0604020202020204" pitchFamily="34" charset="0"/>
              </a:rPr>
              <a:t>Here are some of the limitations of binary step function:</a:t>
            </a:r>
            <a:endParaRPr sz="1600" b="0" i="0">
              <a:latin typeface="Arial" panose="020B0604020202020204" pitchFamily="34" charset="0"/>
              <a:ea typeface="var(--framer-blockquote-font-family"/>
              <a:cs typeface="Arial" panose="020B0604020202020204" pitchFamily="34" charset="0"/>
            </a:endParaRPr>
          </a:p>
          <a:p>
            <a:pPr marL="0"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gradient of the step function is zero, which causes a hindrance in the backpropagation process.</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4984115"/>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3304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7" name="Text Box 6"/>
          <p:cNvSpPr txBox="1"/>
          <p:nvPr/>
        </p:nvSpPr>
        <p:spPr>
          <a:xfrm>
            <a:off x="681355" y="2316480"/>
            <a:ext cx="6221730" cy="2896870"/>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However, a linear activation function has two major problems :</a:t>
            </a:r>
            <a:endParaRPr sz="1600" b="0" i="0">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13930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1600" b="1" i="0">
                <a:latin typeface="Calibri" panose="020F0502020204030204" charset="0"/>
                <a:ea typeface="var(--framer-blockquote-font-family"/>
                <a:cs typeface="Calibri" panose="020F0502020204030204" charset="0"/>
              </a:rPr>
              <a:t>Sigmoid / Logistic Activation Function</a:t>
            </a:r>
            <a:endParaRPr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Tanh Function (Hyperbolic </a:t>
            </a:r>
            <a:r>
              <a:rPr lang="en-US" altLang="en-US" sz="1600" b="1" i="0">
                <a:latin typeface="Calibri" panose="020F0502020204030204" charset="0"/>
                <a:ea typeface="var(--framer-blockquote-font-family"/>
                <a:cs typeface="Calibri" panose="020F0502020204030204" charset="0"/>
              </a:rPr>
              <a:t>Tangent)</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ReLU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Leaky ReLU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Parametric ReLU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Exponential Linear Units (ELUs) Function</a:t>
            </a:r>
            <a:endParaRPr lang="en-US" altLang="en-US" sz="16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1600" b="1" i="0">
                <a:latin typeface="Calibri" panose="020F0502020204030204" charset="0"/>
                <a:ea typeface="var(--framer-blockquote-font-family"/>
                <a:cs typeface="Calibri" panose="020F0502020204030204" charset="0"/>
              </a:rPr>
              <a:t>Softmax Function</a:t>
            </a:r>
            <a:endParaRPr lang="en-US" altLang="en-US" sz="1600" b="1" i="0">
              <a:latin typeface="Calibri" panose="020F0502020204030204" charset="0"/>
              <a:ea typeface="var(--framer-blockquote-font-family"/>
              <a:cs typeface="Calibri" panose="020F0502020204030204" charset="0"/>
            </a:endParaRPr>
          </a:p>
          <a:p>
            <a:pPr marL="0" indent="0">
              <a:spcAft>
                <a:spcPct val="0"/>
              </a:spcAft>
            </a:pPr>
            <a:endParaRPr lang="en-US" altLang="en-US" sz="1600" b="1" i="0">
              <a:latin typeface="Calibri" panose="020F0502020204030204" charset="0"/>
              <a:ea typeface="var(--framer-blockquote-font-family"/>
              <a:cs typeface="Calibri" panose="020F0502020204030204" charset="0"/>
            </a:endParaRPr>
          </a:p>
          <a:p>
            <a:pPr marL="0" indent="0">
              <a:spcAft>
                <a:spcPct val="0"/>
              </a:spcAft>
            </a:pPr>
            <a:r>
              <a:rPr lang="en-US" altLang="en-US" sz="16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16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208915"/>
            <a:ext cx="9577705" cy="5509895"/>
          </a:xfrm>
          <a:prstGeom prst="rect">
            <a:avLst/>
          </a:prstGeom>
        </p:spPr>
      </p:pic>
      <p:pic>
        <p:nvPicPr>
          <p:cNvPr id="3" name="Picture 2"/>
          <p:cNvPicPr/>
          <p:nvPr/>
        </p:nvPicPr>
        <p:blipFill>
          <a:blip r:embed="rId2"/>
          <a:stretch>
            <a:fillRect/>
          </a:stretch>
        </p:blipFill>
        <p:spPr>
          <a:xfrm>
            <a:off x="8191500" y="4780280"/>
            <a:ext cx="4000500" cy="20777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4670" y="187960"/>
            <a:ext cx="6096000" cy="1568450"/>
          </a:xfrm>
          <a:prstGeom prst="rect">
            <a:avLst/>
          </a:prstGeom>
          <a:noFill/>
        </p:spPr>
        <p:txBody>
          <a:bodyPr wrap="square" rtlCol="0" anchor="t">
            <a:spAutoFit/>
          </a:bodyPr>
          <a:p>
            <a:pPr lvl="1" indent="0">
              <a:buFont typeface="Arial" panose="020B0604020202020204" pitchFamily="34" charset="0"/>
              <a:buNone/>
            </a:pPr>
            <a:r>
              <a:rPr lang="en-US" altLang="en-US" sz="2400" b="1">
                <a:effectLst>
                  <a:outerShdw blurRad="38100" dist="38100" dir="2700000" algn="tl">
                    <a:srgbClr val="000000">
                      <a:alpha val="43137"/>
                    </a:srgbClr>
                  </a:outerShdw>
                </a:effectLst>
                <a:sym typeface="+mn-ea"/>
              </a:rPr>
              <a:t>Types of Activation Functions</a:t>
            </a:r>
            <a:endParaRPr lang="en-US" altLang="en-US" sz="2400" b="1">
              <a:effectLst>
                <a:outerShdw blurRad="38100" dist="38100" dir="2700000" algn="tl">
                  <a:srgbClr val="000000">
                    <a:alpha val="43137"/>
                  </a:srgbClr>
                </a:outerShdw>
              </a:effectLst>
              <a:sym typeface="+mn-ea"/>
            </a:endParaRPr>
          </a:p>
          <a:p>
            <a:pPr marL="800100" lvl="1" indent="-342900">
              <a:buFont typeface="Arial" panose="020B0604020202020204" pitchFamily="34" charset="0"/>
              <a:buChar char="•"/>
            </a:pPr>
            <a:r>
              <a:rPr lang="en-US" altLang="en-US" sz="2400" b="1">
                <a:effectLst>
                  <a:outerShdw blurRad="38100" dist="38100" dir="2700000" algn="tl">
                    <a:srgbClr val="000000">
                      <a:alpha val="43137"/>
                    </a:srgbClr>
                  </a:outerShdw>
                </a:effectLst>
                <a:sym typeface="+mn-ea"/>
              </a:rPr>
              <a:t>Linear activation</a:t>
            </a:r>
            <a:endParaRPr lang="en-US" altLang="en-US" sz="2400" b="1">
              <a:effectLst>
                <a:outerShdw blurRad="38100" dist="38100" dir="2700000" algn="tl">
                  <a:srgbClr val="000000">
                    <a:alpha val="43137"/>
                  </a:srgbClr>
                </a:outerShdw>
              </a:effectLst>
              <a:sym typeface="+mn-ea"/>
            </a:endParaRPr>
          </a:p>
          <a:p>
            <a:pPr marL="800100" lvl="1" indent="-342900">
              <a:buFont typeface="Arial" panose="020B0604020202020204" pitchFamily="34" charset="0"/>
              <a:buChar char="•"/>
            </a:pPr>
            <a:r>
              <a:rPr lang="en-US" altLang="en-US" sz="2400" b="1">
                <a:effectLst>
                  <a:outerShdw blurRad="38100" dist="38100" dir="2700000" algn="tl">
                    <a:srgbClr val="000000">
                      <a:alpha val="43137"/>
                    </a:srgbClr>
                  </a:outerShdw>
                </a:effectLst>
                <a:sym typeface="+mn-ea"/>
              </a:rPr>
              <a:t>Non Linear Activations</a:t>
            </a:r>
            <a:endParaRPr lang="en-US" altLang="en-US" sz="2400" b="1">
              <a:effectLst>
                <a:outerShdw blurRad="38100" dist="38100" dir="2700000" algn="tl">
                  <a:srgbClr val="000000">
                    <a:alpha val="43137"/>
                  </a:srgbClr>
                </a:outerShdw>
              </a:effectLst>
              <a:sym typeface="+mn-ea"/>
            </a:endParaRPr>
          </a:p>
          <a:p>
            <a:pPr lvl="1" indent="457200">
              <a:buFont typeface="Arial" panose="020B0604020202020204" pitchFamily="34" charset="0"/>
              <a:buNone/>
            </a:pPr>
            <a:endParaRPr lang="en-US" altLang="en-US" sz="2400" b="1">
              <a:effectLst>
                <a:outerShdw blurRad="38100" dist="38100" dir="2700000" algn="tl">
                  <a:srgbClr val="000000">
                    <a:alpha val="43137"/>
                  </a:srgbClr>
                </a:outerShdw>
              </a:effectLst>
              <a:sym typeface="+mn-ea"/>
            </a:endParaRPr>
          </a:p>
        </p:txBody>
      </p:sp>
      <p:sp>
        <p:nvSpPr>
          <p:cNvPr id="4" name="Text Box 3"/>
          <p:cNvSpPr txBox="1"/>
          <p:nvPr/>
        </p:nvSpPr>
        <p:spPr>
          <a:xfrm>
            <a:off x="534670" y="1678623"/>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534670" y="2329815"/>
            <a:ext cx="5770245" cy="4246245"/>
          </a:xfrm>
          <a:prstGeom prst="rect">
            <a:avLst/>
          </a:prstGeom>
        </p:spPr>
        <p:txBody>
          <a:bodyPr wrap="square">
            <a:sp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2270" y="167005"/>
            <a:ext cx="6096000"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1015365"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latin typeface="Arial" panose="020B0604020202020204" pitchFamily="34" charset="0"/>
                <a:ea typeface="var(--framer-blockquote-font-family"/>
                <a:cs typeface="Arial" panose="020B0604020202020204" pitchFamily="34" charset="0"/>
                <a:sym typeface="+mn-ea"/>
                <a:hlinkClick r:id="rId1"/>
              </a:rPr>
              <a:t>1. </a:t>
            </a:r>
            <a:r>
              <a:rPr sz="2000" b="1">
                <a:latin typeface="Arial" panose="020B0604020202020204" pitchFamily="34" charset="0"/>
                <a:ea typeface="var(--framer-blockquote-font-family"/>
                <a:cs typeface="Arial" panose="020B0604020202020204" pitchFamily="34" charset="0"/>
                <a:sym typeface="+mn-ea"/>
                <a:hlinkClick r:id="rId1"/>
              </a:rPr>
              <a:t>Sigmoid / Logistic Activation Function</a:t>
            </a:r>
            <a:endParaRPr sz="2000" b="1">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28956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545465" y="854710"/>
            <a:ext cx="10191750" cy="2100580"/>
          </a:xfrm>
          <a:prstGeom prst="rect">
            <a:avLst/>
          </a:prstGeom>
        </p:spPr>
        <p:txBody>
          <a:bodyPr wrap="square">
            <a:noAutofit/>
          </a:bodyPr>
          <a:p>
            <a:pPr marL="0" indent="0" algn="just">
              <a:lnSpc>
                <a:spcPct val="150000"/>
              </a:lnSpc>
            </a:pPr>
            <a:r>
              <a:rPr b="0" i="0">
                <a:solidFill>
                  <a:srgbClr val="05192D"/>
                </a:solidFill>
                <a:latin typeface="Arial" panose="020B0604020202020204" pitchFamily="34" charset="0"/>
                <a:ea typeface="Studio-Feixen-Sans"/>
                <a:cs typeface="Arial" panose="020B0604020202020204" pitchFamily="34" charset="0"/>
              </a:rPr>
              <a:t>As the input values become significantly positive or negative, the function saturates at 0 or 1, with an extremely flat slope. In these regions, the gradient is very close to zero. This results in very small changes in the weights during backpropagation, particularly for neurons in the earlier layers of deep networks, which makes learning painfully slow or even halts it. This is referred to as the vanishing gradient problem in neural networks.</a:t>
            </a:r>
            <a:endParaRPr b="0" i="0">
              <a:solidFill>
                <a:srgbClr val="05192D"/>
              </a:solidFill>
              <a:latin typeface="Arial" panose="020B0604020202020204" pitchFamily="34" charset="0"/>
              <a:ea typeface="Studio-Feixen-Sans"/>
              <a:cs typeface="Arial" panose="020B0604020202020204" pitchFamily="34" charset="0"/>
            </a:endParaRPr>
          </a:p>
        </p:txBody>
      </p:sp>
      <p:sp>
        <p:nvSpPr>
          <p:cNvPr id="4" name="Text Box 3"/>
          <p:cNvSpPr txBox="1"/>
          <p:nvPr/>
        </p:nvSpPr>
        <p:spPr>
          <a:xfrm>
            <a:off x="545465" y="2992755"/>
            <a:ext cx="10191750"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08280"/>
            <a:ext cx="4975225" cy="4064635"/>
          </a:xfrm>
          <a:prstGeom prst="rect">
            <a:avLst/>
          </a:prstGeom>
        </p:spPr>
      </p:pic>
      <p:sp>
        <p:nvSpPr>
          <p:cNvPr id="4" name="Text Box 3"/>
          <p:cNvSpPr txBox="1"/>
          <p:nvPr/>
        </p:nvSpPr>
        <p:spPr>
          <a:xfrm>
            <a:off x="200025" y="149161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This function faces certain problems.</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t>How to Overcome the Disadvantages of Tanh Activation Function?</a:t>
            </a:r>
            <a:endParaRPr sz="2200" b="1"/>
          </a:p>
          <a:p>
            <a:r>
              <a:rPr sz="1600"/>
              <a:t>Tanh has two main disadvantages:</a:t>
            </a:r>
            <a:endParaRPr sz="1600"/>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12219305" cy="6464300"/>
          </a:xfrm>
          <a:prstGeom prst="rect">
            <a:avLst/>
          </a:prstGeom>
        </p:spPr>
        <p:txBody>
          <a:bodyPr wrap="square">
            <a:spAutoFit/>
          </a:bodyPr>
          <a:p>
            <a:pPr>
              <a:spcAft>
                <a:spcPct val="60000"/>
              </a:spcAft>
            </a:pP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graphicFrame>
        <p:nvGraphicFramePr>
          <p:cNvPr id="6" name="Table 5"/>
          <p:cNvGraphicFramePr/>
          <p:nvPr/>
        </p:nvGraphicFramePr>
        <p:xfrm>
          <a:off x="3556000" y="6854507"/>
          <a:ext cx="10485120" cy="0"/>
        </p:xfrm>
        <a:graphic>
          <a:graphicData uri="http://schemas.openxmlformats.org/drawingml/2006/table">
            <a:tbl>
              <a:tblPr/>
              <a:tblGrid>
                <a:gridCol w="5242560"/>
                <a:gridCol w="5242560"/>
              </a:tblGrid>
              <a:tr h="0">
                <a:tc>
                  <a:txBody>
                    <a:bodyPr/>
                    <a:p>
                      <a:endParaRPr sz="1100"/>
                    </a:p>
                  </a:txBody>
                  <a:tcPr marL="0" marR="0" marT="0" marB="0" anchor="ctr" anchorCtr="0">
                    <a:lnL>
                      <a:noFill/>
                    </a:lnL>
                    <a:lnR>
                      <a:noFill/>
                    </a:lnR>
                    <a:lnT>
                      <a:noFill/>
                    </a:lnT>
                    <a:lnB>
                      <a:noFill/>
                    </a:lnB>
                    <a:noFill/>
                  </a:tcPr>
                </a:tc>
                <a:tc>
                  <a:txBody>
                    <a:bodyPr/>
                    <a:p>
                      <a:endParaRPr sz="1100"/>
                    </a:p>
                  </a:txBody>
                  <a:tcPr marL="0" marR="0" marT="0" marB="0" anchor="ctr" anchorCtr="0">
                    <a:lnL>
                      <a:noFill/>
                    </a:lnL>
                    <a:lnR>
                      <a:noFill/>
                    </a:lnR>
                    <a:lnT>
                      <a:noFill/>
                    </a:lnT>
                    <a:lnB>
                      <a:noFill/>
                    </a:lnB>
                    <a:noFill/>
                  </a:tcPr>
                </a:tc>
              </a:tr>
              <a:tr h="0">
                <a:tc>
                  <a:txBody>
                    <a:bodyPr/>
                    <a:p>
                      <a:endParaRPr sz="1100"/>
                    </a:p>
                  </a:txBody>
                  <a:tcPr marL="0" marR="0" marT="0" marB="0" anchor="ctr" anchorCtr="0">
                    <a:lnL>
                      <a:noFill/>
                    </a:lnL>
                    <a:lnR>
                      <a:noFill/>
                    </a:lnR>
                    <a:lnT>
                      <a:noFill/>
                    </a:lnT>
                    <a:lnB>
                      <a:noFill/>
                    </a:lnB>
                    <a:noFill/>
                  </a:tcPr>
                </a:tc>
                <a:tc>
                  <a:txBody>
                    <a:bodyPr/>
                    <a:p>
                      <a:endParaRPr sz="1100"/>
                    </a:p>
                  </a:txBody>
                  <a:tcPr marL="0" marR="0" marT="0" marB="0" anchor="ctr" anchorCtr="0">
                    <a:lnL>
                      <a:noFill/>
                    </a:lnL>
                    <a:lnR>
                      <a:noFill/>
                    </a:lnR>
                    <a:lnT>
                      <a:noFill/>
                    </a:lnT>
                    <a:lnB>
                      <a:noFill/>
                    </a:lnB>
                    <a:noFill/>
                  </a:tcPr>
                </a:tc>
              </a:tr>
              <a:tr h="0">
                <a:tc>
                  <a:txBody>
                    <a:bodyPr/>
                    <a:p>
                      <a:endParaRPr sz="1100"/>
                    </a:p>
                  </a:txBody>
                  <a:tcPr marL="0" marR="0" marT="0" marB="0" anchor="ctr" anchorCtr="0">
                    <a:lnL>
                      <a:noFill/>
                    </a:lnL>
                    <a:lnR>
                      <a:noFill/>
                    </a:lnR>
                    <a:lnT>
                      <a:noFill/>
                    </a:lnT>
                    <a:lnB>
                      <a:noFill/>
                    </a:lnB>
                    <a:noFill/>
                  </a:tcPr>
                </a:tc>
                <a:tc>
                  <a:txBody>
                    <a:bodyPr/>
                    <a:p>
                      <a:endParaRPr sz="1100"/>
                    </a:p>
                  </a:txBody>
                  <a:tcPr marL="0" marR="0" marT="0" marB="0" anchor="ctr" anchorCtr="0">
                    <a:lnL>
                      <a:noFill/>
                    </a:lnL>
                    <a:lnR>
                      <a:noFill/>
                    </a:lnR>
                    <a:lnT>
                      <a:noFill/>
                    </a:lnT>
                    <a:lnB>
                      <a:noFill/>
                    </a:lnB>
                    <a:noFill/>
                  </a:tcPr>
                </a:tc>
              </a:tr>
              <a:tr h="0">
                <a:tc>
                  <a:txBody>
                    <a:bodyPr/>
                    <a:p>
                      <a:endParaRPr sz="1100"/>
                    </a:p>
                  </a:txBody>
                  <a:tcPr marL="0" marR="0" marT="0" marB="0" anchor="ctr" anchorCtr="0">
                    <a:lnL>
                      <a:noFill/>
                    </a:lnL>
                    <a:lnR>
                      <a:noFill/>
                    </a:lnR>
                    <a:lnT>
                      <a:noFill/>
                    </a:lnT>
                    <a:lnB>
                      <a:noFill/>
                    </a:lnB>
                    <a:noFill/>
                  </a:tcPr>
                </a:tc>
                <a:tc>
                  <a:txBody>
                    <a:bodyPr/>
                    <a:p>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11605260" cy="2000885"/>
          </a:xfrm>
          <a:prstGeom prst="rect">
            <a:avLst/>
          </a:prstGeom>
          <a:noFill/>
        </p:spPr>
        <p:txBody>
          <a:bodyPr wrap="square" rtlCol="0" anchor="t">
            <a:spAutoFit/>
          </a:bodyPr>
          <a:p>
            <a:pPr>
              <a:spcAft>
                <a:spcPct val="60000"/>
              </a:spcAft>
            </a:pPr>
            <a:r>
              <a:rPr sz="2200" b="1">
                <a:sym typeface="+mn-ea"/>
              </a:rPr>
              <a:t>Advantages of ReLU</a:t>
            </a:r>
            <a:endParaRPr sz="2200" b="1"/>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853440" y="2064067"/>
          <a:ext cx="10485120" cy="670560"/>
        </p:xfrm>
        <a:graphic>
          <a:graphicData uri="http://schemas.openxmlformats.org/drawingml/2006/table">
            <a:tbl>
              <a:tblPr/>
              <a:tblGrid>
                <a:gridCol w="5242560"/>
                <a:gridCol w="5242560"/>
              </a:tblGrid>
              <a:tr h="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Dying ReLU Problem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3048000" y="613410"/>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3048000" y="79883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1737360" y="5050472"/>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9607550"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41236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42868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15" name="Text Box 14"/>
          <p:cNvSpPr txBox="1"/>
          <p:nvPr/>
        </p:nvSpPr>
        <p:spPr>
          <a:xfrm>
            <a:off x="2948940" y="125730"/>
            <a:ext cx="6096000" cy="368300"/>
          </a:xfrm>
          <a:prstGeom prst="rect">
            <a:avLst/>
          </a:prstGeom>
          <a:noFill/>
        </p:spPr>
        <p:txBody>
          <a:bodyPr wrap="square" rtlCol="0" anchor="t">
            <a:spAutoFit/>
          </a:bodyPr>
          <a:p>
            <a:r>
              <a:rPr lang="en-US" altLang="en-US"/>
              <a:t>https://www.mathsisfun.com/gradient.html</a:t>
            </a:r>
            <a:endParaRPr lang="en-US"/>
          </a:p>
        </p:txBody>
      </p:sp>
      <p:sp>
        <p:nvSpPr>
          <p:cNvPr id="16" name="Text Box 15"/>
          <p:cNvSpPr txBox="1"/>
          <p:nvPr/>
        </p:nvSpPr>
        <p:spPr>
          <a:xfrm>
            <a:off x="7229475" y="0"/>
            <a:ext cx="5379085" cy="64516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192405"/>
            <a:ext cx="5643880" cy="6473825"/>
          </a:xfrm>
          <a:prstGeom prst="rect">
            <a:avLst/>
          </a:prstGeom>
        </p:spPr>
        <p:txBody>
          <a:bodyPr>
            <a:noAutofit/>
          </a:bodyPr>
          <a:p>
            <a:pPr marL="0" indent="0" algn="l" fontAlgn="base">
              <a:lnSpc>
                <a:spcPts val="1155"/>
              </a:lnSpc>
              <a:spcBef>
                <a:spcPct val="0"/>
              </a:spcBef>
              <a:spcAft>
                <a:spcPct val="0"/>
              </a:spcAft>
            </a:pPr>
            <a:r>
              <a:rPr sz="1400" b="1" i="0">
                <a:solidFill>
                  <a:srgbClr val="006699"/>
                </a:solidFill>
                <a:latin typeface="Arial" panose="020B0604020202020204" pitchFamily="34" charset="0"/>
                <a:ea typeface="Monaco"/>
                <a:cs typeface="Arial" panose="020B0604020202020204" pitchFamily="34" charset="0"/>
              </a:rPr>
              <a:t>import</a:t>
            </a:r>
            <a:r>
              <a:rPr sz="1400" b="0" i="0">
                <a:solidFill>
                  <a:srgbClr val="000000"/>
                </a:solidFill>
                <a:latin typeface="Arial" panose="020B0604020202020204" pitchFamily="34" charset="0"/>
                <a:ea typeface="Monaco"/>
                <a:cs typeface="Arial" panose="020B0604020202020204" pitchFamily="34" charset="0"/>
              </a:rPr>
              <a:t>numpy as np</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1" i="0">
                <a:solidFill>
                  <a:srgbClr val="006699"/>
                </a:solidFill>
                <a:latin typeface="Arial" panose="020B0604020202020204" pitchFamily="34" charset="0"/>
                <a:ea typeface="Monaco"/>
                <a:cs typeface="Arial" panose="020B0604020202020204" pitchFamily="34" charset="0"/>
              </a:rPr>
              <a:t>import</a:t>
            </a:r>
            <a:r>
              <a:rPr sz="1400" b="0" i="0">
                <a:solidFill>
                  <a:srgbClr val="000000"/>
                </a:solidFill>
                <a:latin typeface="Arial" panose="020B0604020202020204" pitchFamily="34" charset="0"/>
                <a:ea typeface="Monaco"/>
                <a:cs typeface="Arial" panose="020B0604020202020204" pitchFamily="34" charset="0"/>
              </a:rPr>
              <a:t>matplotlib.pyplot as plt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f </a:t>
            </a:r>
            <a:r>
              <a:rPr sz="1400" b="1" i="0">
                <a:solidFill>
                  <a:srgbClr val="006699"/>
                </a:solidFill>
                <a:latin typeface="Arial" panose="020B0604020202020204" pitchFamily="34" charset="0"/>
                <a:ea typeface="Monaco"/>
                <a:cs typeface="Arial" panose="020B0604020202020204" pitchFamily="34" charset="0"/>
              </a:rPr>
              <a:t>=lambda</a:t>
            </a:r>
            <a:r>
              <a:rPr sz="1400" b="0" i="0">
                <a:solidFill>
                  <a:srgbClr val="000000"/>
                </a:solidFill>
                <a:latin typeface="Arial" panose="020B0604020202020204" pitchFamily="34" charset="0"/>
                <a:ea typeface="Monaco"/>
                <a:cs typeface="Arial" panose="020B0604020202020204" pitchFamily="34" charset="0"/>
              </a:rPr>
              <a:t>x: x</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2</a:t>
            </a:r>
            <a:endParaRPr sz="1400" b="0" i="0">
              <a:solidFill>
                <a:srgbClr val="0099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f_prime </a:t>
            </a:r>
            <a:r>
              <a:rPr sz="1400" b="1" i="0">
                <a:solidFill>
                  <a:srgbClr val="006699"/>
                </a:solidFill>
                <a:latin typeface="Arial" panose="020B0604020202020204" pitchFamily="34" charset="0"/>
                <a:ea typeface="Monaco"/>
                <a:cs typeface="Arial" panose="020B0604020202020204" pitchFamily="34" charset="0"/>
              </a:rPr>
              <a:t>=lambda</a:t>
            </a:r>
            <a:r>
              <a:rPr sz="1400" b="0" i="0">
                <a:solidFill>
                  <a:srgbClr val="000000"/>
                </a:solidFill>
                <a:latin typeface="Arial" panose="020B0604020202020204" pitchFamily="34" charset="0"/>
                <a:ea typeface="Monaco"/>
                <a:cs typeface="Arial" panose="020B0604020202020204" pitchFamily="34" charset="0"/>
              </a:rPr>
              <a:t>x: </a:t>
            </a:r>
            <a:r>
              <a:rPr sz="1400" b="0" i="0">
                <a:solidFill>
                  <a:srgbClr val="009900"/>
                </a:solidFill>
                <a:latin typeface="Arial" panose="020B0604020202020204" pitchFamily="34" charset="0"/>
                <a:ea typeface="Monaco"/>
                <a:cs typeface="Arial" panose="020B0604020202020204" pitchFamily="34" charset="0"/>
              </a:rPr>
              <a:t>2</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Generating values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x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np.linspace(</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10</a:t>
            </a:r>
            <a:r>
              <a:rPr sz="1400" b="0" i="0">
                <a:solidFill>
                  <a:srgbClr val="000000"/>
                </a:solidFill>
                <a:latin typeface="Arial" panose="020B0604020202020204" pitchFamily="34" charset="0"/>
                <a:ea typeface="Monaco"/>
                <a:cs typeface="Arial" panose="020B0604020202020204" pitchFamily="34" charset="0"/>
              </a:rPr>
              <a:t>, </a:t>
            </a:r>
            <a:r>
              <a:rPr sz="1400" b="0" i="0">
                <a:solidFill>
                  <a:srgbClr val="009900"/>
                </a:solidFill>
                <a:latin typeface="Arial" panose="020B0604020202020204" pitchFamily="34" charset="0"/>
                <a:ea typeface="Monaco"/>
                <a:cs typeface="Arial" panose="020B0604020202020204" pitchFamily="34" charset="0"/>
              </a:rPr>
              <a:t>10</a:t>
            </a:r>
            <a:r>
              <a:rPr sz="1400" b="0" i="0">
                <a:solidFill>
                  <a:srgbClr val="000000"/>
                </a:solidFill>
                <a:latin typeface="Arial" panose="020B0604020202020204" pitchFamily="34" charset="0"/>
                <a:ea typeface="Monaco"/>
                <a:cs typeface="Arial" panose="020B0604020202020204" pitchFamily="34" charset="0"/>
              </a:rPr>
              <a:t>, </a:t>
            </a:r>
            <a:r>
              <a:rPr sz="1400" b="0" i="0">
                <a:solidFill>
                  <a:srgbClr val="009900"/>
                </a:solidFill>
                <a:latin typeface="Arial" panose="020B0604020202020204" pitchFamily="34" charset="0"/>
                <a:ea typeface="Monaco"/>
                <a:cs typeface="Arial" panose="020B0604020202020204" pitchFamily="34" charset="0"/>
              </a:rPr>
              <a:t>400</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y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f(x)</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Gradient descent settings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learning_rate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0.15</a:t>
            </a:r>
            <a:endParaRPr sz="1400" b="0" i="0">
              <a:solidFill>
                <a:srgbClr val="0099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x_start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9</a:t>
            </a:r>
            <a:r>
              <a:rPr sz="1400" b="0" i="0">
                <a:solidFill>
                  <a:srgbClr val="575757"/>
                </a:solidFill>
                <a:latin typeface="Arial" panose="020B0604020202020204" pitchFamily="34" charset="0"/>
                <a:ea typeface="Monaco"/>
                <a:cs typeface="Arial" panose="020B0604020202020204" pitchFamily="34" charset="0"/>
              </a:rPr>
              <a:t>  </a:t>
            </a:r>
            <a:r>
              <a:rPr sz="1400" b="0" i="0">
                <a:solidFill>
                  <a:srgbClr val="008200"/>
                </a:solidFill>
                <a:latin typeface="Arial" panose="020B0604020202020204" pitchFamily="34" charset="0"/>
                <a:ea typeface="Monaco"/>
                <a:cs typeface="Arial" panose="020B0604020202020204" pitchFamily="34" charset="0"/>
              </a:rPr>
              <a:t># Starting point</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steps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[x_start]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n_iterations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15</a:t>
            </a:r>
            <a:endParaRPr sz="1400" b="0" i="0">
              <a:solidFill>
                <a:srgbClr val="0099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Gradient Descent Iteration</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1" i="0">
                <a:solidFill>
                  <a:srgbClr val="006699"/>
                </a:solidFill>
                <a:latin typeface="Arial" panose="020B0604020202020204" pitchFamily="34" charset="0"/>
                <a:ea typeface="Monaco"/>
                <a:cs typeface="Arial" panose="020B0604020202020204" pitchFamily="34" charset="0"/>
              </a:rPr>
              <a:t>for</a:t>
            </a:r>
            <a:r>
              <a:rPr sz="1400" b="0" i="0">
                <a:solidFill>
                  <a:srgbClr val="000000"/>
                </a:solidFill>
                <a:latin typeface="Arial" panose="020B0604020202020204" pitchFamily="34" charset="0"/>
                <a:ea typeface="Monaco"/>
                <a:cs typeface="Arial" panose="020B0604020202020204" pitchFamily="34" charset="0"/>
              </a:rPr>
              <a:t>_ </a:t>
            </a:r>
            <a:r>
              <a:rPr sz="1400" b="1" i="0">
                <a:solidFill>
                  <a:srgbClr val="006699"/>
                </a:solidFill>
                <a:latin typeface="Arial" panose="020B0604020202020204" pitchFamily="34" charset="0"/>
                <a:ea typeface="Monaco"/>
                <a:cs typeface="Arial" panose="020B0604020202020204" pitchFamily="34" charset="0"/>
              </a:rPr>
              <a:t>in</a:t>
            </a:r>
            <a:r>
              <a:rPr sz="1400" b="0" i="0">
                <a:solidFill>
                  <a:srgbClr val="FF1493"/>
                </a:solidFill>
                <a:latin typeface="Arial" panose="020B0604020202020204" pitchFamily="34" charset="0"/>
                <a:ea typeface="Monaco"/>
                <a:cs typeface="Arial" panose="020B0604020202020204" pitchFamily="34" charset="0"/>
              </a:rPr>
              <a:t>range</a:t>
            </a:r>
            <a:r>
              <a:rPr sz="1400" b="0" i="0">
                <a:solidFill>
                  <a:srgbClr val="000000"/>
                </a:solidFill>
                <a:latin typeface="Arial" panose="020B0604020202020204" pitchFamily="34" charset="0"/>
                <a:ea typeface="Monaco"/>
                <a:cs typeface="Arial" panose="020B0604020202020204" pitchFamily="34" charset="0"/>
              </a:rPr>
              <a:t>(n_iterations):</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r>
              <a:rPr sz="1400" b="0" i="0">
                <a:solidFill>
                  <a:srgbClr val="000000"/>
                </a:solidFill>
                <a:latin typeface="Arial" panose="020B0604020202020204" pitchFamily="34" charset="0"/>
                <a:ea typeface="Monaco"/>
                <a:cs typeface="Arial" panose="020B0604020202020204" pitchFamily="34" charset="0"/>
              </a:rPr>
              <a:t>x_start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x_start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learning_rate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f_prime(x_start)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r>
              <a:rPr sz="1400" b="0" i="0">
                <a:solidFill>
                  <a:srgbClr val="000000"/>
                </a:solidFill>
                <a:latin typeface="Arial" panose="020B0604020202020204" pitchFamily="34" charset="0"/>
                <a:ea typeface="Monaco"/>
                <a:cs typeface="Arial" panose="020B0604020202020204" pitchFamily="34" charset="0"/>
              </a:rPr>
              <a:t>steps.append(x_start)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Plotting the function</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plt.figure(figsize</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10</a:t>
            </a:r>
            <a:r>
              <a:rPr sz="1400" b="0" i="0">
                <a:solidFill>
                  <a:srgbClr val="000000"/>
                </a:solidFill>
                <a:latin typeface="Arial" panose="020B0604020202020204" pitchFamily="34" charset="0"/>
                <a:ea typeface="Monaco"/>
                <a:cs typeface="Arial" panose="020B0604020202020204" pitchFamily="34" charset="0"/>
              </a:rPr>
              <a:t>, </a:t>
            </a:r>
            <a:r>
              <a:rPr sz="1400" b="0" i="0">
                <a:solidFill>
                  <a:srgbClr val="009900"/>
                </a:solidFill>
                <a:latin typeface="Arial" panose="020B0604020202020204" pitchFamily="34" charset="0"/>
                <a:ea typeface="Monaco"/>
                <a:cs typeface="Arial" panose="020B0604020202020204" pitchFamily="34" charset="0"/>
              </a:rPr>
              <a:t>6</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plt.plot(x, y, lw</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2</a:t>
            </a:r>
            <a:r>
              <a:rPr sz="1400" b="0" i="0">
                <a:solidFill>
                  <a:srgbClr val="000000"/>
                </a:solidFill>
                <a:latin typeface="Arial" panose="020B0604020202020204" pitchFamily="34" charset="0"/>
                <a:ea typeface="Monaco"/>
                <a:cs typeface="Arial" panose="020B0604020202020204" pitchFamily="34" charset="0"/>
              </a:rPr>
              <a:t>, label</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&amp;amp;quot;f(x) </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x²&amp;amp;quot;)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Plotting the steps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plt.scatter(steps, f(np.array(steps)), color</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'red'</a:t>
            </a:r>
            <a:r>
              <a:rPr sz="1400" b="0" i="0">
                <a:solidFill>
                  <a:srgbClr val="000000"/>
                </a:solidFill>
                <a:latin typeface="Arial" panose="020B0604020202020204" pitchFamily="34" charset="0"/>
                <a:ea typeface="Monaco"/>
                <a:cs typeface="Arial" panose="020B0604020202020204" pitchFamily="34" charset="0"/>
              </a:rPr>
              <a:t>, s</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100</a:t>
            </a:r>
            <a:r>
              <a:rPr sz="1400" b="0" i="0">
                <a:solidFill>
                  <a:srgbClr val="000000"/>
                </a:solidFill>
                <a:latin typeface="Arial" panose="020B0604020202020204" pitchFamily="34" charset="0"/>
                <a:ea typeface="Monaco"/>
                <a:cs typeface="Arial" panose="020B0604020202020204" pitchFamily="34" charset="0"/>
              </a:rPr>
              <a:t>, label</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'Steps'</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plt.plot(steps, f(np.array(steps)), color</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'red'</a:t>
            </a:r>
            <a:r>
              <a:rPr sz="1400" b="0" i="0">
                <a:solidFill>
                  <a:srgbClr val="000000"/>
                </a:solidFill>
                <a:latin typeface="Arial" panose="020B0604020202020204" pitchFamily="34" charset="0"/>
                <a:ea typeface="Monaco"/>
                <a:cs typeface="Arial" panose="020B0604020202020204" pitchFamily="34" charset="0"/>
              </a:rPr>
              <a:t>, linestyle</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00FF"/>
                </a:solidFill>
                <a:latin typeface="Arial" panose="020B0604020202020204" pitchFamily="34" charset="0"/>
                <a:ea typeface="Monaco"/>
                <a:cs typeface="Arial" panose="020B0604020202020204" pitchFamily="34" charset="0"/>
              </a:rPr>
              <a:t>'--'</a:t>
            </a:r>
            <a:r>
              <a:rPr sz="1400" b="0" i="0">
                <a:solidFill>
                  <a:srgbClr val="000000"/>
                </a:solidFill>
                <a:latin typeface="Arial" panose="020B0604020202020204" pitchFamily="34" charset="0"/>
                <a:ea typeface="Monaco"/>
                <a:cs typeface="Arial" panose="020B0604020202020204" pitchFamily="34" charset="0"/>
              </a:rPr>
              <a:t>, lw</a:t>
            </a:r>
            <a:r>
              <a:rPr sz="1400" b="1" i="0">
                <a:solidFill>
                  <a:srgbClr val="006699"/>
                </a:solidFill>
                <a:latin typeface="Arial" panose="020B0604020202020204" pitchFamily="34" charset="0"/>
                <a:ea typeface="Monaco"/>
                <a:cs typeface="Arial" panose="020B0604020202020204" pitchFamily="34" charset="0"/>
              </a:rPr>
              <a:t>=</a:t>
            </a:r>
            <a:r>
              <a:rPr sz="1400" b="0" i="0">
                <a:solidFill>
                  <a:srgbClr val="009900"/>
                </a:solidFill>
                <a:latin typeface="Arial" panose="020B0604020202020204" pitchFamily="34" charset="0"/>
                <a:ea typeface="Monaco"/>
                <a:cs typeface="Arial" panose="020B0604020202020204" pitchFamily="34" charset="0"/>
              </a:rPr>
              <a:t>1.5</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575757"/>
                </a:solidFill>
                <a:latin typeface="Arial" panose="020B0604020202020204" pitchFamily="34" charset="0"/>
                <a:ea typeface="Monaco"/>
                <a:cs typeface="Arial" panose="020B0604020202020204" pitchFamily="34" charset="0"/>
              </a:rPr>
              <a:t> </a:t>
            </a:r>
            <a:endParaRPr sz="1400" b="0" i="0">
              <a:solidFill>
                <a:srgbClr val="575757"/>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8200"/>
                </a:solidFill>
                <a:latin typeface="Arial" panose="020B0604020202020204" pitchFamily="34" charset="0"/>
                <a:ea typeface="Monaco"/>
                <a:cs typeface="Arial" panose="020B0604020202020204" pitchFamily="34" charset="0"/>
              </a:rPr>
              <a:t># Annotations and labels</a:t>
            </a:r>
            <a:endParaRPr sz="1400" b="0" i="0">
              <a:solidFill>
                <a:srgbClr val="0082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plt.title(</a:t>
            </a:r>
            <a:r>
              <a:rPr sz="1400" b="0" i="0">
                <a:solidFill>
                  <a:srgbClr val="0000FF"/>
                </a:solidFill>
                <a:latin typeface="Arial" panose="020B0604020202020204" pitchFamily="34" charset="0"/>
                <a:ea typeface="Monaco"/>
                <a:cs typeface="Arial" panose="020B0604020202020204" pitchFamily="34" charset="0"/>
              </a:rPr>
              <a:t>'Gradient Descent on f(x) = x²'</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plt.xlabel(</a:t>
            </a:r>
            <a:r>
              <a:rPr sz="1400" b="0" i="0">
                <a:solidFill>
                  <a:srgbClr val="0000FF"/>
                </a:solidFill>
                <a:latin typeface="Arial" panose="020B0604020202020204" pitchFamily="34" charset="0"/>
                <a:ea typeface="Monaco"/>
                <a:cs typeface="Arial" panose="020B0604020202020204" pitchFamily="34" charset="0"/>
              </a:rPr>
              <a:t>'x'</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plt.ylabel(</a:t>
            </a:r>
            <a:r>
              <a:rPr sz="1400" b="0" i="0">
                <a:solidFill>
                  <a:srgbClr val="0000FF"/>
                </a:solidFill>
                <a:latin typeface="Arial" panose="020B0604020202020204" pitchFamily="34" charset="0"/>
                <a:ea typeface="Monaco"/>
                <a:cs typeface="Arial" panose="020B0604020202020204" pitchFamily="34" charset="0"/>
              </a:rPr>
              <a:t>'f(x)'</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plt.legend()</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plt.grid(</a:t>
            </a:r>
            <a:r>
              <a:rPr sz="1400" b="0" i="0">
                <a:solidFill>
                  <a:srgbClr val="808080"/>
                </a:solidFill>
                <a:latin typeface="Arial" panose="020B0604020202020204" pitchFamily="34" charset="0"/>
                <a:ea typeface="Monaco"/>
                <a:cs typeface="Arial" panose="020B0604020202020204" pitchFamily="34" charset="0"/>
              </a:rPr>
              <a:t>True</a:t>
            </a:r>
            <a:r>
              <a:rPr sz="1400" b="0" i="0">
                <a:solidFill>
                  <a:srgbClr val="000000"/>
                </a:solidFill>
                <a:latin typeface="Arial" panose="020B0604020202020204" pitchFamily="34" charset="0"/>
                <a:ea typeface="Monaco"/>
                <a:cs typeface="Arial" panose="020B0604020202020204" pitchFamily="34" charset="0"/>
              </a:rPr>
              <a:t>)</a:t>
            </a:r>
            <a:endParaRPr sz="1400" b="0" i="0">
              <a:solidFill>
                <a:srgbClr val="000000"/>
              </a:solidFill>
              <a:latin typeface="Arial" panose="020B0604020202020204" pitchFamily="34" charset="0"/>
              <a:ea typeface="Monaco"/>
              <a:cs typeface="Arial" panose="020B0604020202020204" pitchFamily="34" charset="0"/>
            </a:endParaRPr>
          </a:p>
          <a:p>
            <a:pPr marL="0" indent="0" algn="l" fontAlgn="base">
              <a:lnSpc>
                <a:spcPts val="1155"/>
              </a:lnSpc>
              <a:spcBef>
                <a:spcPct val="0"/>
              </a:spcBef>
              <a:spcAft>
                <a:spcPct val="0"/>
              </a:spcAft>
            </a:pPr>
            <a:r>
              <a:rPr sz="1400" b="0" i="0">
                <a:solidFill>
                  <a:srgbClr val="000000"/>
                </a:solidFill>
                <a:latin typeface="Arial" panose="020B0604020202020204" pitchFamily="34" charset="0"/>
                <a:ea typeface="Monaco"/>
                <a:cs typeface="Arial" panose="020B0604020202020204" pitchFamily="34" charset="0"/>
              </a:rPr>
              <a:t>plt.show()</a:t>
            </a:r>
            <a:endParaRPr sz="1400" b="0" i="0">
              <a:solidFill>
                <a:srgbClr val="000000"/>
              </a:solidFill>
              <a:latin typeface="Arial" panose="020B0604020202020204" pitchFamily="34" charset="0"/>
              <a:ea typeface="Monaco"/>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7226300"/>
          </a:xfrm>
          <a:prstGeom prst="rect">
            <a:avLst/>
          </a:prstGeom>
          <a:noFill/>
        </p:spPr>
        <p:txBody>
          <a:bodyPr wrap="square" rtlCol="0" anchor="t">
            <a:sp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42359</Words>
  <Application>WPS Presentation</Application>
  <PresentationFormat>Widescreen</PresentationFormat>
  <Paragraphs>933</Paragraphs>
  <Slides>72</Slides>
  <Notes>0</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72</vt:i4>
      </vt:variant>
    </vt:vector>
  </HeadingPairs>
  <TitlesOfParts>
    <vt:vector size="107"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241</cp:revision>
  <dcterms:created xsi:type="dcterms:W3CDTF">2025-02-02T08:06:00Z</dcterms:created>
  <dcterms:modified xsi:type="dcterms:W3CDTF">2025-03-01T10:36:21Z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1033-12.2.0.20323</vt:lpwstr>
  </property>
</Properties>
</file>